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6" r:id="rId1"/>
  </p:sldMasterIdLst>
  <p:sldIdLst>
    <p:sldId id="256" r:id="rId2"/>
    <p:sldId id="257" r:id="rId3"/>
    <p:sldId id="259" r:id="rId4"/>
    <p:sldId id="258" r:id="rId5"/>
    <p:sldId id="277" r:id="rId6"/>
    <p:sldId id="261" r:id="rId7"/>
    <p:sldId id="262" r:id="rId8"/>
    <p:sldId id="263" r:id="rId9"/>
    <p:sldId id="265" r:id="rId10"/>
    <p:sldId id="267" r:id="rId11"/>
    <p:sldId id="268" r:id="rId12"/>
    <p:sldId id="269" r:id="rId13"/>
    <p:sldId id="270" r:id="rId14"/>
    <p:sldId id="271" r:id="rId15"/>
    <p:sldId id="273" r:id="rId16"/>
    <p:sldId id="272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922E5D7-37E3-4A6C-AC25-FD292D820E16}">
          <p14:sldIdLst>
            <p14:sldId id="256"/>
          </p14:sldIdLst>
        </p14:section>
        <p14:section name="Contact areas" id="{3B4BC25E-291C-4C3D-9779-8E94E064B238}">
          <p14:sldIdLst>
            <p14:sldId id="257"/>
            <p14:sldId id="259"/>
          </p14:sldIdLst>
        </p14:section>
        <p14:section name="THE IMPACT OF THE CENTRAL DIALECT ON THE MISHAR DIALECTS" id="{65FD200F-1A78-4376-9CAA-DBDFC9C93652}">
          <p14:sldIdLst>
            <p14:sldId id="258"/>
            <p14:sldId id="277"/>
            <p14:sldId id="261"/>
            <p14:sldId id="262"/>
            <p14:sldId id="263"/>
            <p14:sldId id="265"/>
            <p14:sldId id="267"/>
            <p14:sldId id="268"/>
            <p14:sldId id="269"/>
            <p14:sldId id="270"/>
            <p14:sldId id="271"/>
            <p14:sldId id="273"/>
            <p14:sldId id="272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8/27/2015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668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45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22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666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259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519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142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444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93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776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37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999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11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36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318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47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8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8/27/2015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4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  <p:sldLayoutId id="2147483763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cap="small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On some contact-induced features of the </a:t>
            </a:r>
            <a:r>
              <a:rPr lang="en-US" b="1" cap="small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b="1" cap="small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b="1" cap="small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Mishar</a:t>
            </a:r>
            <a:r>
              <a:rPr lang="en-US" b="1" cap="small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b="1" cap="small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Tatar </a:t>
            </a:r>
            <a:r>
              <a:rPr lang="en-US" b="1" cap="small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dialects</a:t>
            </a:r>
            <a:endParaRPr lang="de-DE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Arman </a:t>
            </a:r>
            <a:r>
              <a:rPr lang="de-DE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Eleusin</a:t>
            </a:r>
            <a:r>
              <a:rPr lang="de-DE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 Goethe University </a:t>
            </a:r>
            <a:r>
              <a:rPr lang="de-DE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frankfurt</a:t>
            </a:r>
            <a:endParaRPr lang="de-DE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77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369" y="1545465"/>
            <a:ext cx="10380372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REPLACEMENT OF THE CAUSAL SUFFIXES:</a:t>
            </a:r>
          </a:p>
          <a:p>
            <a:pPr>
              <a:lnSpc>
                <a:spcPct val="120000"/>
              </a:lnSpc>
            </a:pPr>
            <a:endParaRPr lang="en-US" sz="2400" b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“ORIGIN”				“EAST”</a:t>
            </a:r>
          </a:p>
          <a:p>
            <a:pPr>
              <a:lnSpc>
                <a:spcPct val="120000"/>
              </a:lnSpc>
            </a:pP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gIz</a:t>
            </a: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kĭrgĭz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			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kĭrt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	to enter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+ CAUS</a:t>
            </a:r>
          </a:p>
          <a:p>
            <a:pPr>
              <a:lnSpc>
                <a:spcPct val="120000"/>
              </a:lnSpc>
            </a:pP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bĭlgĭz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			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bĭlgĭrt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to know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+ CAUS</a:t>
            </a:r>
            <a:endParaRPr lang="en-US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yatkïz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yatkïr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to lie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+ CAUS</a:t>
            </a:r>
            <a:endParaRPr lang="en-US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yĭtkĭz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	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yitkĭr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to reach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+ CAUS</a:t>
            </a: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gAz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: </a:t>
            </a: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kürgäz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kürsät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to see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+ CAUS (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to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show)</a:t>
            </a:r>
          </a:p>
          <a:p>
            <a:pPr>
              <a:lnSpc>
                <a:spcPct val="120000"/>
              </a:lnSpc>
            </a:pP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ütkäz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ütkär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to pass </a:t>
            </a:r>
            <a:r>
              <a:rPr lang="de-DE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+ CAUS</a:t>
            </a:r>
            <a:endParaRPr lang="en-US" sz="2400" b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endParaRPr lang="en-US" sz="2400" b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endParaRPr lang="en-US" sz="2400" b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9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369" y="450762"/>
            <a:ext cx="10380372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ADOPTION OF THE CONVERB </a:t>
            </a:r>
            <a:r>
              <a:rPr lang="en-US" sz="2400" b="1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sIngA</a:t>
            </a: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AND THE FUTURE PARTICIPLE </a:t>
            </a:r>
            <a:r>
              <a:rPr lang="en-US" sz="2400" b="1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sI</a:t>
            </a:r>
            <a:endParaRPr lang="en-US" sz="2400" b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endParaRPr lang="en-US" sz="2400" b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sIngA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expresses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purpose of an action and is also found in the dialects of Central Tatar (e.g. </a:t>
            </a:r>
            <a:r>
              <a:rPr lang="en-US" sz="24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Baltač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dialect):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b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bäräŋgĭ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üs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sĭngä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su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sibäbĭz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“So that potato grows, we pour water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”</a:t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sI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: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ällä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tiz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kitä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sĭ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kunaklar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sĭz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? 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Or you are guests who will quickly go away?” (</a:t>
            </a:r>
            <a:r>
              <a:rPr lang="en-US" sz="24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MSter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.)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kil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älĭ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siŋa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atʲa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sï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süzĭm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bar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“Come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here (please), I have a word to tell you” (</a:t>
            </a:r>
            <a:r>
              <a:rPr lang="en-US" sz="24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MOrnb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.).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28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369" y="450762"/>
            <a:ext cx="10380372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ADOPTION OF THE IMPERATIVE SUFFIX </a:t>
            </a:r>
            <a:r>
              <a:rPr lang="en-US" sz="2400" b="1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-(I)ŋ</a:t>
            </a: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FOR THE SECOND PERSON PLURAL </a:t>
            </a:r>
            <a:b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OR SINGULAR POLITE FORM IN </a:t>
            </a:r>
            <a:r>
              <a:rPr lang="en-US" sz="2400" b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MBayk</a:t>
            </a: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en-US" sz="2400" b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cäy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ĭcärgä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kĭr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ĭŋ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kïzlar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“Go inside to drink tea, girls!” </a:t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yatasïgïz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kilsä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yatïb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al</a:t>
            </a:r>
            <a:r>
              <a:rPr lang="en-US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ïŋ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“If you want to lie down, lie down (have a nap)”</a:t>
            </a:r>
          </a:p>
        </p:txBody>
      </p:sp>
    </p:spTree>
    <p:extLst>
      <p:ext uri="{BB962C8B-B14F-4D97-AF65-F5344CB8AC3E}">
        <p14:creationId xmlns:p14="http://schemas.microsoft.com/office/powerpoint/2010/main" val="14797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369" y="450762"/>
            <a:ext cx="10380372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MIXING UP OF TWO TYPES FOR THE EXPRESSION OF DESIRE </a:t>
            </a:r>
          </a:p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TO PERFORM AN ACTION</a:t>
            </a:r>
          </a:p>
          <a:p>
            <a:pPr>
              <a:lnSpc>
                <a:spcPct val="120000"/>
              </a:lnSpc>
            </a:pPr>
            <a:endParaRPr lang="en-US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“ORIGIN” 			</a:t>
            </a:r>
            <a:r>
              <a:rPr lang="en-US" sz="2400" b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</a:t>
            </a:r>
            <a:r>
              <a:rPr lang="en-US" sz="2400" b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EAST” </a:t>
            </a: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(&lt; KAZAN TATAR)</a:t>
            </a:r>
          </a:p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gI</a:t>
            </a:r>
            <a:r>
              <a:rPr lang="en-US" sz="2400" b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+POSS</a:t>
            </a:r>
            <a:r>
              <a:rPr lang="en-US" sz="2400" b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+ </a:t>
            </a:r>
            <a:r>
              <a:rPr lang="en-US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ĭ</a:t>
            </a:r>
            <a:r>
              <a:rPr lang="en-US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lä</a:t>
            </a:r>
            <a:r>
              <a:rPr lang="en-US" sz="2400" b="1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			-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sI</a:t>
            </a:r>
            <a:r>
              <a:rPr lang="en-US" sz="2400" b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+POSS</a:t>
            </a:r>
            <a:r>
              <a:rPr lang="en-US" sz="2400" b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+ </a:t>
            </a:r>
            <a:r>
              <a:rPr lang="en-US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kil</a:t>
            </a:r>
            <a:r>
              <a:rPr lang="en-US" sz="2400" b="1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kaya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bargïŋ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ĭ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liy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kaya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barasïŋ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kilä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Where do you want to go?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yĭbärgĭbĭz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ĭ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lämiy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yibäräsĭbĭz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kilmiy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We don’t want to send it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ügä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katʲkïm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ĭ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liy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ügä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/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iygä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katʲasïm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kilä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 want to return home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ašagïm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ĭ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liy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				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ašïysïm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kilä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		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 want to eat</a:t>
            </a:r>
          </a:p>
          <a:p>
            <a:pPr>
              <a:lnSpc>
                <a:spcPct val="120000"/>
              </a:lnSpc>
            </a:pP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&gt;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AsI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/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ysI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+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kĭlä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(“EAST”)		cp. Kazakh: -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GI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+POSS +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kel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barasïŋ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kĭläsä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 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bar					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barɣïŋ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kelse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 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bar	</a:t>
            </a:r>
            <a:endParaRPr lang="de-DE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3052293" y="2665927"/>
            <a:ext cx="1403797" cy="26272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807594" y="2665927"/>
            <a:ext cx="1043189" cy="2627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65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IMPACT OF CHUVASH ON THE LANGUAGE OF KRYASHEN TATARS OF TAW YAGÏ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language variety of the </a:t>
            </a:r>
            <a:r>
              <a:rPr lang="en-US" sz="36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Mishar</a:t>
            </a:r>
            <a:r>
              <a:rPr lang="en-US" sz="36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Tatar people of Taw </a:t>
            </a:r>
            <a:r>
              <a:rPr lang="en-US" sz="36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Yagï</a:t>
            </a:r>
            <a:r>
              <a:rPr lang="en-US" sz="36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shares morphological forms representative for </a:t>
            </a:r>
            <a:r>
              <a:rPr lang="en-US" sz="36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Chuvash: the </a:t>
            </a:r>
            <a:r>
              <a:rPr lang="en-US" sz="36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verbal </a:t>
            </a:r>
            <a:r>
              <a:rPr lang="en-US" sz="36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suffixes </a:t>
            </a:r>
            <a:r>
              <a:rPr lang="en-US" sz="36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36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mAllI</a:t>
            </a:r>
            <a:r>
              <a:rPr lang="en-US" sz="36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</a:t>
            </a:r>
            <a:r>
              <a:rPr lang="en-US" sz="36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36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36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mAčIr</a:t>
            </a:r>
            <a:r>
              <a:rPr lang="en-US" sz="36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 -As</a:t>
            </a:r>
            <a:r>
              <a:rPr lang="en-US" sz="36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</a:t>
            </a:r>
            <a:endParaRPr lang="de-DE" sz="36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algn="ctr"/>
            <a:endParaRPr lang="de-DE" sz="36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63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369" y="450762"/>
            <a:ext cx="10380372" cy="614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ADOPTION OF THE NECESSITATIVE SUFFIX -</a:t>
            </a:r>
            <a:r>
              <a:rPr lang="en-US" sz="2400" b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mAllI</a:t>
            </a:r>
            <a:endParaRPr lang="en-US" sz="2400" b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>
              <a:lnSpc>
                <a:spcPct val="120000"/>
              </a:lnSpc>
            </a:pPr>
            <a:endParaRPr lang="en-US" sz="2400" b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infinite form -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mAllI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(Chuvash 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mAllA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)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serves as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expression of necessity: </a:t>
            </a: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Nišlä</a:t>
            </a:r>
            <a:r>
              <a:rPr lang="en-US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mällĭ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?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ǅïla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mallï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mï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? </a:t>
            </a:r>
            <a:endParaRPr lang="en-US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What to do? To cry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?”</a:t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urman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aša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gïna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čïk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mallï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endParaRPr lang="en-US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It is necessary to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go only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through the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forest”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sina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sägät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dürttä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tïr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mallï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(The subject is marked by dative)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You have to wake up at 4 o'clock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”</a:t>
            </a:r>
          </a:p>
          <a:p>
            <a:pPr lvl="0"/>
            <a:endParaRPr lang="en-US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Cp. Chuvash: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sanăn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instituta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kil</a:t>
            </a:r>
            <a:r>
              <a:rPr lang="en-US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melle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“You have to come to the institute”(The subject is marked by genitive)</a:t>
            </a:r>
          </a:p>
          <a:p>
            <a:pPr lvl="0"/>
            <a:endParaRPr lang="de-DE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43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369" y="450762"/>
            <a:ext cx="10380372" cy="385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ADOPTION OF THE NECESSITATIVE SUFFIX -</a:t>
            </a:r>
            <a:r>
              <a:rPr lang="en-US" sz="2400" b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mAllI</a:t>
            </a:r>
            <a:endParaRPr lang="en-US" sz="2400" b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endParaRPr lang="de-DE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mAllI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can also be used attributively: </a:t>
            </a: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endParaRPr lang="en-US" sz="2400" i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šakkat</a:t>
            </a:r>
            <a:r>
              <a:rPr lang="en-US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mallï</a:t>
            </a:r>
            <a:r>
              <a:rPr lang="en-US" sz="2400" b="1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ĭšlär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buldï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ĭlgärĭ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Surprising things happened earlier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”</a:t>
            </a:r>
            <a:endParaRPr lang="en-US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endParaRPr lang="en-US" sz="2400" i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ǆïrla</a:t>
            </a:r>
            <a:r>
              <a:rPr lang="en-US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mallï</a:t>
            </a:r>
            <a:r>
              <a:rPr lang="en-US" sz="2400" b="1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küw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“The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song which one has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to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sing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”</a:t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72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369" y="450762"/>
            <a:ext cx="10380372" cy="3120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ADOPTION OF THE CONVERB SUFFIX -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mAčIr</a:t>
            </a:r>
            <a:r>
              <a:rPr lang="en-US" sz="2400" b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endParaRPr lang="en-US" sz="2400" b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endParaRPr lang="de-DE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</a:t>
            </a:r>
            <a:r>
              <a:rPr lang="en-US" sz="24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converb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mAčIr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(&lt; Chuvash 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mAsĂr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)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connects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two events in a modifying way: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endParaRPr lang="en-US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endParaRPr lang="en-US" sz="2400" i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karaŋgïda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kür</a:t>
            </a:r>
            <a:r>
              <a:rPr lang="en-US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mäčĭr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yazasïn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mï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? </a:t>
            </a:r>
            <a:endParaRPr lang="en-US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Are you writing in the darkness without seeing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”.</a:t>
            </a:r>
          </a:p>
          <a:p>
            <a:pPr lvl="0"/>
            <a:endParaRPr lang="de-DE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27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369" y="64394"/>
            <a:ext cx="10380372" cy="644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ADOPTION OF THE SUFFIX -</a:t>
            </a:r>
            <a:r>
              <a:rPr lang="en-US" sz="2400" b="1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As</a:t>
            </a: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</a:p>
          <a:p>
            <a:pPr lvl="0"/>
            <a:endParaRPr lang="de-DE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suffix 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-As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can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be used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attributively as a future participle</a:t>
            </a:r>
            <a:r>
              <a:rPr lang="de-DE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: </a:t>
            </a:r>
          </a:p>
          <a:p>
            <a:pPr lvl="0"/>
            <a:endParaRPr lang="de-DE" sz="2400" i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de-DE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min 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utïr</a:t>
            </a:r>
            <a:r>
              <a:rPr lang="de-DE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as</a:t>
            </a:r>
            <a:r>
              <a:rPr lang="de-DE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ǆirgä</a:t>
            </a:r>
            <a:r>
              <a:rPr lang="de-DE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kuyma</a:t>
            </a:r>
            <a:r>
              <a:rPr lang="de-DE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mamïk</a:t>
            </a:r>
            <a:r>
              <a:rPr lang="de-DE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mĭndärnĭ</a:t>
            </a:r>
            <a:r>
              <a:rPr lang="de-DE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endParaRPr lang="de-DE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Don't put the pillow to the place where I'll sit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”</a:t>
            </a:r>
            <a:r>
              <a:rPr lang="de-DE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</a:p>
          <a:p>
            <a:pPr lvl="0"/>
            <a:endParaRPr lang="de-DE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and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as a verbal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noun (Chuvash verbal noun 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Assi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):</a:t>
            </a:r>
          </a:p>
          <a:p>
            <a:pPr lvl="0"/>
            <a:endParaRPr lang="en-US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ǆulga</a:t>
            </a:r>
            <a:r>
              <a:rPr lang="de-DE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čïg</a:t>
            </a:r>
            <a:r>
              <a:rPr lang="de-DE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as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tan</a:t>
            </a:r>
            <a:r>
              <a:rPr lang="de-DE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kurkamsïŋ</a:t>
            </a:r>
            <a:r>
              <a:rPr lang="de-DE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? </a:t>
            </a:r>
            <a:endParaRPr lang="de-DE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de-DE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„</a:t>
            </a:r>
            <a:r>
              <a:rPr lang="de-DE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Are </a:t>
            </a:r>
            <a:r>
              <a:rPr lang="de-DE" sz="24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you</a:t>
            </a:r>
            <a:r>
              <a:rPr lang="de-DE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afraid</a:t>
            </a:r>
            <a:r>
              <a:rPr lang="de-DE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of</a:t>
            </a:r>
            <a:r>
              <a:rPr lang="de-DE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leaving</a:t>
            </a:r>
            <a:r>
              <a:rPr lang="de-DE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?“</a:t>
            </a:r>
          </a:p>
          <a:p>
            <a:pPr lvl="0"/>
            <a:endParaRPr lang="de-DE" sz="2400" i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uyïn</a:t>
            </a:r>
            <a:r>
              <a:rPr lang="de-DE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uyn</a:t>
            </a:r>
            <a:r>
              <a:rPr lang="de-DE" sz="2400" b="1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is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lar</a:t>
            </a:r>
            <a:r>
              <a:rPr lang="de-DE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tuktiyd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ï</a:t>
            </a:r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r</a:t>
            </a:r>
            <a:endParaRPr lang="de-DE" sz="2400" i="1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de-DE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„</a:t>
            </a:r>
            <a:r>
              <a:rPr lang="de-DE" sz="2400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Playing</a:t>
            </a:r>
            <a:r>
              <a:rPr lang="de-DE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games</a:t>
            </a:r>
            <a:r>
              <a:rPr lang="de-DE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ends</a:t>
            </a:r>
            <a:r>
              <a:rPr lang="de-DE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</a:t>
            </a:r>
          </a:p>
          <a:p>
            <a:pPr lvl="0"/>
            <a:endParaRPr lang="de-DE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bĭzĭn</a:t>
            </a:r>
            <a:r>
              <a:rPr lang="de-DE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ni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č</a:t>
            </a:r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ĭk</a:t>
            </a:r>
            <a:r>
              <a:rPr lang="de-DE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ǆïrl</a:t>
            </a:r>
            <a:r>
              <a:rPr lang="de-DE" sz="2400" b="1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is</a:t>
            </a:r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nï</a:t>
            </a:r>
            <a:r>
              <a:rPr lang="de-DE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ishĭtkänĭ</a:t>
            </a:r>
            <a:r>
              <a:rPr lang="de-DE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ŋ</a:t>
            </a:r>
            <a:r>
              <a:rPr lang="de-DE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bar </a:t>
            </a:r>
            <a:r>
              <a:rPr lang="de-DE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mï</a:t>
            </a:r>
            <a:r>
              <a:rPr lang="de-DE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?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“Have you heard how we sing?”</a:t>
            </a:r>
          </a:p>
        </p:txBody>
      </p:sp>
    </p:spTree>
    <p:extLst>
      <p:ext uri="{BB962C8B-B14F-4D97-AF65-F5344CB8AC3E}">
        <p14:creationId xmlns:p14="http://schemas.microsoft.com/office/powerpoint/2010/main" val="170813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82989" y="1262606"/>
            <a:ext cx="8825658" cy="2677648"/>
          </a:xfrm>
        </p:spPr>
        <p:txBody>
          <a:bodyPr/>
          <a:lstStyle/>
          <a:p>
            <a:pPr algn="ctr"/>
            <a:r>
              <a:rPr lang="en-US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Thank you for your attention!</a:t>
            </a:r>
            <a:endParaRPr lang="en-US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78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CONTACT AREAS</a:t>
            </a:r>
            <a:endParaRPr lang="de-DE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85" y="1854298"/>
            <a:ext cx="5433118" cy="4829439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025" y="1854298"/>
            <a:ext cx="5455870" cy="4849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74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IMPACT OF THE KAZAN TATAR </a:t>
            </a:r>
            <a:br>
              <a:rPr lang="en-US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ON THE MISHAR DIALECTS</a:t>
            </a:r>
            <a:endParaRPr lang="de-DE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PHONOLOGY</a:t>
            </a:r>
            <a:endParaRPr lang="de-DE" sz="40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32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IMPACT OF THE KAZAN TATAR </a:t>
            </a:r>
            <a:b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ON THE MISHAR DIALECTS</a:t>
            </a:r>
            <a:endParaRPr lang="de-DE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951846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Full raising of the vowel phonemes in the east:</a:t>
            </a:r>
          </a:p>
          <a:p>
            <a:endParaRPr lang="en-US" sz="28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endParaRPr lang="en-US" sz="28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endParaRPr lang="en-US" sz="28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marL="0" indent="0">
              <a:buNone/>
            </a:pPr>
            <a:endParaRPr lang="en-US" sz="28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r>
              <a:rPr lang="en-US" sz="28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In </a:t>
            </a:r>
            <a:r>
              <a:rPr lang="en-US" sz="2400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MSrg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.: </a:t>
            </a:r>
            <a:r>
              <a:rPr lang="de-DE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[</a:t>
            </a:r>
            <a:r>
              <a:rPr lang="de-DE" sz="24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or</a:t>
            </a:r>
            <a:r>
              <a:rPr lang="de-DE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.ˈman]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“forest”, [</a:t>
            </a:r>
            <a:r>
              <a:rPr lang="en-US" sz="2400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boɫ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] “to be, to become”, </a:t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[</a:t>
            </a:r>
            <a:r>
              <a:rPr lang="en-US" sz="2400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ø̝r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.ˈ</a:t>
            </a:r>
            <a:r>
              <a:rPr lang="en-US" sz="2400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dæk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] “duck”, [b</a:t>
            </a:r>
            <a:r>
              <a:rPr lang="en-US" sz="2400" baseline="300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er] „to give“</a:t>
            </a:r>
            <a:endParaRPr lang="en-US" sz="24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347362"/>
              </p:ext>
            </p:extLst>
          </p:nvPr>
        </p:nvGraphicFramePr>
        <p:xfrm>
          <a:off x="1542601" y="3205291"/>
          <a:ext cx="812799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“ORIGIN”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“EAST”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Translation</a:t>
                      </a:r>
                      <a:endParaRPr lang="de-DE" sz="200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[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tu</a:t>
                      </a:r>
                      <a:r>
                        <a:rPr lang="de-DE" sz="2400" kern="1200" baseline="300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o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k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.ˈ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ta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] 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[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tuk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.ˈ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ta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] 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to stop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[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ju</a:t>
                      </a:r>
                      <a:r>
                        <a:rPr lang="de-DE" sz="2400" kern="1200" baseline="300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o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ɫ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.ˈ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daʃ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] 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[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juɫ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.ˈ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daʃ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] 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comrade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[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ky</a:t>
                      </a:r>
                      <a:r>
                        <a:rPr lang="de-DE" sz="2400" kern="1200" baseline="300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ø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p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] 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[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kyp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] 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much,</a:t>
                      </a:r>
                      <a:r>
                        <a:rPr lang="en-US" sz="2400" baseline="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many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[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by</a:t>
                      </a:r>
                      <a:r>
                        <a:rPr lang="de-DE" sz="2400" kern="1200" baseline="300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ø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.ˈ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rĭ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] 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[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by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.ˈ</a:t>
                      </a:r>
                      <a:r>
                        <a:rPr lang="de-DE" sz="2400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rĭ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] 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wolf</a:t>
                      </a:r>
                      <a:endParaRPr lang="en-US" sz="24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79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IMPACT OF THE KAZAN TATAR </a:t>
            </a:r>
            <a:b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ON THE MISHAR DIALECTS</a:t>
            </a:r>
            <a:endParaRPr lang="de-DE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Adoption of the phoneme /ɡ/ ([ʁ] in Standard Tatar) for the </a:t>
            </a:r>
            <a:r>
              <a:rPr lang="en-US" sz="28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borrowings 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of Arabic/Persian origin instead of </a:t>
            </a:r>
            <a:r>
              <a:rPr lang="en-US" sz="28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'</a:t>
            </a:r>
            <a:r>
              <a:rPr lang="en-US" sz="28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ayn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: </a:t>
            </a:r>
            <a:endParaRPr lang="en-US" sz="28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endParaRPr lang="de-DE" sz="28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961054"/>
              </p:ext>
            </p:extLst>
          </p:nvPr>
        </p:nvGraphicFramePr>
        <p:xfrm>
          <a:off x="1516845" y="3733324"/>
          <a:ext cx="8127999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“ORIGIN”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“EAST”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Translation</a:t>
                      </a:r>
                      <a:endParaRPr lang="de-DE" sz="200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ayïp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gayĭp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guilt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ümĭr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gǚmĭr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life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säät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sägät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hour, clock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alim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galim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scientist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näwmät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nigmät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nutriment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dïwa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dïga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invocation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82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IMPACT OF THE KAZAN TATAR </a:t>
            </a:r>
            <a:b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ON THE MISHAR DIALECTS</a:t>
            </a:r>
            <a:endParaRPr lang="de-DE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Realisation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of the sound sequence */</a:t>
            </a:r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üy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/ as /</a:t>
            </a:r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iy</a:t>
            </a:r>
            <a:r>
              <a:rPr lang="en-US" sz="28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/ instead of /ü/: </a:t>
            </a:r>
          </a:p>
          <a:p>
            <a:endParaRPr lang="de-DE" sz="28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212800"/>
              </p:ext>
            </p:extLst>
          </p:nvPr>
        </p:nvGraphicFramePr>
        <p:xfrm>
          <a:off x="1516845" y="3733324"/>
          <a:ext cx="8127999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“ORIGIN”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“EAST”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Translation</a:t>
                      </a:r>
                      <a:endParaRPr lang="de-DE" sz="200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noProof="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ü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iy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house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üdä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iydä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at home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süläp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siyläp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talking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süwäk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siyäk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bone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tümä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tiymä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button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ülän</a:t>
                      </a:r>
                      <a:r>
                        <a:rPr lang="en-US" sz="2000" i="1" kern="1200" noProof="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-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iylän</a:t>
                      </a:r>
                      <a:r>
                        <a:rPr lang="en-US" sz="2000" i="1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-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to</a:t>
                      </a:r>
                      <a:r>
                        <a:rPr lang="en-US" sz="2000" baseline="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get married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18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IMPACT OF THE KAZAN TATAR </a:t>
            </a:r>
            <a:b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ON THE MISHAR DIALECTS</a:t>
            </a:r>
            <a:endParaRPr lang="de-DE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Realisation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of the </a:t>
            </a:r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preterite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copula </a:t>
            </a:r>
            <a:r>
              <a:rPr lang="en-US" sz="28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idĭ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as </a:t>
            </a:r>
            <a:r>
              <a:rPr lang="en-US" sz="28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iyĭ</a:t>
            </a:r>
            <a:r>
              <a:rPr lang="en-US" sz="28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 </a:t>
            </a:r>
            <a:r>
              <a:rPr lang="en-US" sz="28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ïyï</a:t>
            </a:r>
            <a:r>
              <a:rPr lang="en-US" sz="28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: </a:t>
            </a:r>
          </a:p>
          <a:p>
            <a:pPr lvl="0"/>
            <a:endParaRPr lang="en-US" sz="28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endParaRPr lang="en-US" sz="28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endParaRPr lang="en-US" sz="28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endParaRPr lang="en-US" sz="28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endParaRPr lang="en-US" sz="28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Emergence of the uvular allophones of /k/ and /ɡ/ in </a:t>
            </a:r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MSter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 (+ partly in MV.): “ORIGIN” [</a:t>
            </a:r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kar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.ˈ</a:t>
            </a:r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ɡa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] vs. </a:t>
            </a:r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MSter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 [</a:t>
            </a:r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qar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.ˈ</a:t>
            </a:r>
            <a:r>
              <a:rPr lang="en-US" sz="28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ʁa</a:t>
            </a:r>
            <a:r>
              <a:rPr lang="en-US" sz="28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]</a:t>
            </a:r>
            <a:endParaRPr lang="de-DE" sz="28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lvl="0"/>
            <a:endParaRPr lang="en-US" sz="2800" dirty="0" smtClean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923524"/>
              </p:ext>
            </p:extLst>
          </p:nvPr>
        </p:nvGraphicFramePr>
        <p:xfrm>
          <a:off x="1362298" y="3166653"/>
          <a:ext cx="8127999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“ORIGIN”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“EAST”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Translation</a:t>
                      </a:r>
                      <a:endParaRPr lang="de-DE" sz="200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idĭ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iyĭ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,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ïyï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; 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y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ĭ,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yï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  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was/were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ut</a:t>
                      </a:r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ïra</a:t>
                      </a:r>
                      <a:r>
                        <a:rPr lang="en-US" sz="2000" i="1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</a:t>
                      </a:r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idĭk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ut</a:t>
                      </a:r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ïrabïz</a:t>
                      </a:r>
                      <a:r>
                        <a:rPr lang="en-US" sz="2000" i="1" kern="1200" baseline="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</a:t>
                      </a:r>
                      <a:r>
                        <a:rPr lang="en-US" sz="2000" i="1" kern="120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ïyï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We</a:t>
                      </a:r>
                      <a:r>
                        <a:rPr lang="en-US" sz="2000" baseline="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were sitting.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kïzïm</a:t>
                      </a:r>
                      <a:r>
                        <a:rPr lang="en-US" sz="2000" i="1" kern="1200" noProof="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</a:t>
                      </a:r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dürt</a:t>
                      </a:r>
                      <a:r>
                        <a:rPr lang="en-US" sz="2000" i="1" kern="1200" noProof="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</a:t>
                      </a:r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yäštä</a:t>
                      </a:r>
                      <a:r>
                        <a:rPr lang="en-US" sz="2000" i="1" kern="1200" noProof="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id</a:t>
                      </a:r>
                      <a:r>
                        <a:rPr lang="en-US" sz="2000" i="1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ĭ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kïzïm</a:t>
                      </a:r>
                      <a:r>
                        <a:rPr lang="en-US" sz="2000" i="1" kern="1200" noProof="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</a:t>
                      </a:r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dürt</a:t>
                      </a:r>
                      <a:r>
                        <a:rPr lang="en-US" sz="2000" i="1" kern="1200" noProof="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</a:t>
                      </a:r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yäštä</a:t>
                      </a:r>
                      <a:r>
                        <a:rPr lang="en-US" sz="2000" i="1" kern="1200" noProof="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 </a:t>
                      </a:r>
                      <a:r>
                        <a:rPr lang="en-US" sz="2000" i="1" kern="1200" noProof="0" dirty="0" err="1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iy</a:t>
                      </a:r>
                      <a:r>
                        <a:rPr lang="en-US" sz="2000" i="1" kern="1200" dirty="0" smtClean="0">
                          <a:solidFill>
                            <a:schemeClr val="dk1"/>
                          </a:solidFill>
                          <a:effectLst/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ĭ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>
                          <a:latin typeface="Linux Libertine" panose="02000503000000000000" pitchFamily="2" charset="0"/>
                          <a:ea typeface="Linux Libertine" panose="02000503000000000000" pitchFamily="2" charset="0"/>
                          <a:cs typeface="Linux Libertine" panose="02000503000000000000" pitchFamily="2" charset="0"/>
                        </a:rPr>
                        <a:t>My daughter was four years old.</a:t>
                      </a:r>
                      <a:endParaRPr lang="en-US" sz="2000" noProof="0" dirty="0">
                        <a:latin typeface="Linux Libertine" panose="02000503000000000000" pitchFamily="2" charset="0"/>
                        <a:ea typeface="Linux Libertine" panose="02000503000000000000" pitchFamily="2" charset="0"/>
                        <a:cs typeface="Linux Libertine" panose="02000503000000000000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07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IMPACT OF THE KAZAN TATAR </a:t>
            </a:r>
            <a:b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ON THE MISHAR DIALECTS</a:t>
            </a:r>
            <a:endParaRPr lang="de-DE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MORPHOLOGY</a:t>
            </a:r>
            <a:endParaRPr lang="de-DE" sz="40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46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369" y="1545465"/>
            <a:ext cx="10380372" cy="496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DISAPPEARING OF SOME STRUCTURES TYPICAL OF THE WESTERN MISHAR DIALECTS</a:t>
            </a:r>
            <a:r>
              <a:rPr lang="en-US" sz="2400" b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:</a:t>
            </a:r>
          </a:p>
          <a:p>
            <a:pPr>
              <a:lnSpc>
                <a:spcPct val="120000"/>
              </a:lnSpc>
            </a:pPr>
            <a:endParaRPr lang="en-US" sz="2400" b="1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Cliticons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/Suffixes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after imperative forms: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čI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(to express a polite request) is replaced by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älĭ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of the Central Dialect,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		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kil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čĭ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~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kil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älĭ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“come (please)”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/>
            </a:r>
            <a:b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gIn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(to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enhance/</a:t>
            </a:r>
            <a:r>
              <a:rPr lang="en-US" sz="2400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emphasise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the request/order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)</a:t>
            </a:r>
          </a:p>
          <a:p>
            <a:pPr lvl="2">
              <a:lnSpc>
                <a:spcPct val="120000"/>
              </a:lnSpc>
            </a:pP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bĭzgä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bakmagïn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aša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“Don’t look at us, eat”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Verbal 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suffix 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-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Ip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for expressing </a:t>
            </a:r>
            <a:r>
              <a:rPr lang="en-US" sz="24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mirativity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and </a:t>
            </a:r>
            <a:r>
              <a:rPr lang="en-US" sz="2400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evidentiality</a:t>
            </a:r>
            <a: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: </a:t>
            </a:r>
            <a:br>
              <a:rPr lang="en-US" sz="2400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ïnïtïpmïn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“I must have forgotten”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, </a:t>
            </a:r>
            <a:b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</a:b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yaŋa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telefon</a:t>
            </a:r>
            <a:r>
              <a:rPr lang="en-US" sz="2400" i="1" dirty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i="1" dirty="0" err="1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alïpsïŋ</a:t>
            </a:r>
            <a:r>
              <a:rPr lang="en-US" sz="2400" i="1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 </a:t>
            </a:r>
            <a:r>
              <a:rPr lang="en-US" sz="2400" dirty="0" smtClean="0">
                <a:latin typeface="Linux Libertine" panose="02000503000000000000" pitchFamily="2" charset="0"/>
                <a:ea typeface="Linux Libertine" panose="02000503000000000000" pitchFamily="2" charset="0"/>
                <a:cs typeface="Linux Libertine" panose="02000503000000000000" pitchFamily="2" charset="0"/>
              </a:rPr>
              <a:t>“You have bought a new telephone (mobile phone)!”</a:t>
            </a:r>
            <a:endParaRPr lang="de-DE" sz="2400" dirty="0">
              <a:latin typeface="Linux Libertine" panose="02000503000000000000" pitchFamily="2" charset="0"/>
              <a:ea typeface="Linux Libertine" panose="02000503000000000000" pitchFamily="2" charset="0"/>
              <a:cs typeface="Linux Libertine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59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626</Words>
  <Application>Microsoft Office PowerPoint</Application>
  <PresentationFormat>Широкоэкранный</PresentationFormat>
  <Paragraphs>171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Linux Libertine</vt:lpstr>
      <vt:lpstr>Wingdings 3</vt:lpstr>
      <vt:lpstr>Ион (конференц-зал)</vt:lpstr>
      <vt:lpstr>On some contact-induced features of the  Mishar Tatar dialects</vt:lpstr>
      <vt:lpstr>CONTACT AREAS</vt:lpstr>
      <vt:lpstr>THE IMPACT OF THE KAZAN TATAR  ON THE MISHAR DIALECTS</vt:lpstr>
      <vt:lpstr>THE IMPACT OF THE KAZAN TATAR  ON THE MISHAR DIALECTS</vt:lpstr>
      <vt:lpstr>THE IMPACT OF THE KAZAN TATAR  ON THE MISHAR DIALECTS</vt:lpstr>
      <vt:lpstr>THE IMPACT OF THE KAZAN TATAR  ON THE MISHAR DIALECTS</vt:lpstr>
      <vt:lpstr>THE IMPACT OF THE KAZAN TATAR  ON THE MISHAR DIALECTS</vt:lpstr>
      <vt:lpstr>THE IMPACT OF THE KAZAN TATAR  ON THE MISHAR DIALECTS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THE IMPACT OF CHUVASH ON THE LANGUAGE OF KRYASHEN TATARS OF TAW YAGÏ</vt:lpstr>
      <vt:lpstr>Презентация PowerPoint</vt:lpstr>
      <vt:lpstr>Презентация PowerPoint</vt:lpstr>
      <vt:lpstr>Презентация PowerPoint</vt:lpstr>
      <vt:lpstr>Презентация PowerPoint</vt:lpstr>
      <vt:lpstr>Thank you for your attention!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some contact-induced features of the Mishar Tatar dialects</dc:title>
  <dc:creator>Windows User</dc:creator>
  <cp:lastModifiedBy>Windows User</cp:lastModifiedBy>
  <cp:revision>36</cp:revision>
  <dcterms:created xsi:type="dcterms:W3CDTF">2015-08-26T08:24:32Z</dcterms:created>
  <dcterms:modified xsi:type="dcterms:W3CDTF">2015-08-27T07:27:34Z</dcterms:modified>
</cp:coreProperties>
</file>